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282" r:id="rId5"/>
    <p:sldId id="292" r:id="rId6"/>
    <p:sldId id="301" r:id="rId7"/>
    <p:sldId id="310" r:id="rId8"/>
    <p:sldId id="311" r:id="rId9"/>
    <p:sldId id="312" r:id="rId10"/>
    <p:sldId id="320" r:id="rId11"/>
    <p:sldId id="319" r:id="rId12"/>
    <p:sldId id="315" r:id="rId13"/>
    <p:sldId id="313" r:id="rId14"/>
    <p:sldId id="303" r:id="rId15"/>
    <p:sldId id="314" r:id="rId16"/>
    <p:sldId id="293" r:id="rId17"/>
    <p:sldId id="305" r:id="rId18"/>
    <p:sldId id="306" r:id="rId19"/>
    <p:sldId id="317" r:id="rId20"/>
    <p:sldId id="318" r:id="rId21"/>
    <p:sldId id="307" r:id="rId22"/>
    <p:sldId id="316" r:id="rId23"/>
    <p:sldId id="308" r:id="rId24"/>
    <p:sldId id="309" r:id="rId25"/>
    <p:sldId id="321" r:id="rId26"/>
    <p:sldId id="283" r:id="rId27"/>
    <p:sldId id="297" r:id="rId28"/>
    <p:sldId id="285" r:id="rId29"/>
    <p:sldId id="29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94574" autoAdjust="0"/>
  </p:normalViewPr>
  <p:slideViewPr>
    <p:cSldViewPr snapToGrid="0">
      <p:cViewPr varScale="1">
        <p:scale>
          <a:sx n="67" d="100"/>
          <a:sy n="67" d="100"/>
        </p:scale>
        <p:origin x="654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CFD0EC-C963-413C-82CF-3E8C9A821E9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6CDDDDD6-FAD4-4A26-99D8-C6DD5020B39A}">
      <dgm:prSet phldrT="[Text]"/>
      <dgm:spPr/>
      <dgm:t>
        <a:bodyPr/>
        <a:lstStyle/>
        <a:p>
          <a:r>
            <a:rPr lang="en-US" dirty="0" smtClean="0">
              <a:latin typeface="Calibri" panose="020F0502020204030204" pitchFamily="34" charset="0"/>
            </a:rPr>
            <a:t>PIC</a:t>
          </a:r>
          <a:endParaRPr lang="en-US" dirty="0">
            <a:latin typeface="Calibri" panose="020F0502020204030204" pitchFamily="34" charset="0"/>
          </a:endParaRPr>
        </a:p>
      </dgm:t>
    </dgm:pt>
    <dgm:pt modelId="{E87966D9-AC87-447E-92F9-E74DA2DE6FC3}" type="parTrans" cxnId="{D79CFE47-9A49-4A71-A1FF-6F5AA2C0444B}">
      <dgm:prSet/>
      <dgm:spPr/>
      <dgm:t>
        <a:bodyPr/>
        <a:lstStyle/>
        <a:p>
          <a:endParaRPr lang="en-US"/>
        </a:p>
      </dgm:t>
    </dgm:pt>
    <dgm:pt modelId="{DE784BD7-A817-4EA7-A7D3-254DDC85A50E}" type="sibTrans" cxnId="{D79CFE47-9A49-4A71-A1FF-6F5AA2C0444B}">
      <dgm:prSet/>
      <dgm:spPr/>
      <dgm:t>
        <a:bodyPr/>
        <a:lstStyle/>
        <a:p>
          <a:endParaRPr lang="en-US"/>
        </a:p>
      </dgm:t>
    </dgm:pt>
    <dgm:pt modelId="{28C7B378-8232-4C60-A01F-1A1FD4ECB785}">
      <dgm:prSet phldrT="[Text]"/>
      <dgm:spPr/>
      <dgm:t>
        <a:bodyPr/>
        <a:lstStyle/>
        <a:p>
          <a:r>
            <a:rPr lang="en-US" dirty="0" smtClean="0">
              <a:latin typeface="Calibri" panose="020F0502020204030204" pitchFamily="34" charset="0"/>
            </a:rPr>
            <a:t>PC</a:t>
          </a:r>
          <a:endParaRPr lang="en-US" dirty="0">
            <a:latin typeface="Calibri" panose="020F0502020204030204" pitchFamily="34" charset="0"/>
          </a:endParaRPr>
        </a:p>
      </dgm:t>
    </dgm:pt>
    <dgm:pt modelId="{3E0A0C78-ED41-4BC4-8E21-96A15DD0EACF}" type="parTrans" cxnId="{1365C2F9-1659-4DE2-9587-BEA0CA049F51}">
      <dgm:prSet/>
      <dgm:spPr/>
      <dgm:t>
        <a:bodyPr/>
        <a:lstStyle/>
        <a:p>
          <a:endParaRPr lang="en-US"/>
        </a:p>
      </dgm:t>
    </dgm:pt>
    <dgm:pt modelId="{34A493CD-1717-42D0-B49C-6A4E54D8CB6B}" type="sibTrans" cxnId="{1365C2F9-1659-4DE2-9587-BEA0CA049F51}">
      <dgm:prSet/>
      <dgm:spPr/>
      <dgm:t>
        <a:bodyPr/>
        <a:lstStyle/>
        <a:p>
          <a:endParaRPr lang="en-US"/>
        </a:p>
      </dgm:t>
    </dgm:pt>
    <dgm:pt modelId="{0F194020-24D2-47E8-B594-A38DBE76A940}">
      <dgm:prSet/>
      <dgm:spPr/>
      <dgm:t>
        <a:bodyPr/>
        <a:lstStyle/>
        <a:p>
          <a:r>
            <a:rPr lang="en-US" dirty="0" smtClean="0">
              <a:latin typeface="Calibri" panose="020F0502020204030204" pitchFamily="34" charset="0"/>
            </a:rPr>
            <a:t>DHT11</a:t>
          </a:r>
          <a:endParaRPr lang="en-US" dirty="0">
            <a:latin typeface="Calibri" panose="020F0502020204030204" pitchFamily="34" charset="0"/>
          </a:endParaRPr>
        </a:p>
      </dgm:t>
    </dgm:pt>
    <dgm:pt modelId="{0F87DCC3-0FAF-48E0-BA2F-0C9C0CEC998F}" type="parTrans" cxnId="{6E7A1CE9-0233-423B-9723-E6DF7908D3EE}">
      <dgm:prSet/>
      <dgm:spPr/>
      <dgm:t>
        <a:bodyPr/>
        <a:lstStyle/>
        <a:p>
          <a:endParaRPr lang="en-US"/>
        </a:p>
      </dgm:t>
    </dgm:pt>
    <dgm:pt modelId="{DCFD578B-7779-424B-9340-0DDA95683D03}" type="sibTrans" cxnId="{6E7A1CE9-0233-423B-9723-E6DF7908D3EE}">
      <dgm:prSet/>
      <dgm:spPr/>
      <dgm:t>
        <a:bodyPr/>
        <a:lstStyle/>
        <a:p>
          <a:endParaRPr lang="en-US"/>
        </a:p>
      </dgm:t>
    </dgm:pt>
    <dgm:pt modelId="{4A3896C7-4504-436D-A19F-7284B0344901}" type="pres">
      <dgm:prSet presAssocID="{14CFD0EC-C963-413C-82CF-3E8C9A821E9E}" presName="Name0" presStyleCnt="0">
        <dgm:presLayoutVars>
          <dgm:dir/>
          <dgm:resizeHandles val="exact"/>
        </dgm:presLayoutVars>
      </dgm:prSet>
      <dgm:spPr/>
    </dgm:pt>
    <dgm:pt modelId="{0763EEC8-5125-46B4-BC89-1A1BB95EC4C7}" type="pres">
      <dgm:prSet presAssocID="{0F194020-24D2-47E8-B594-A38DBE76A940}" presName="node" presStyleLbl="node1" presStyleIdx="0" presStyleCnt="3">
        <dgm:presLayoutVars>
          <dgm:bulletEnabled val="1"/>
        </dgm:presLayoutVars>
      </dgm:prSet>
      <dgm:spPr/>
    </dgm:pt>
    <dgm:pt modelId="{BFF25A25-C6D9-4C2F-AEA6-9BC4C32D0370}" type="pres">
      <dgm:prSet presAssocID="{DCFD578B-7779-424B-9340-0DDA95683D03}" presName="sibTrans" presStyleLbl="sibTrans2D1" presStyleIdx="0" presStyleCnt="2" custScaleX="187976"/>
      <dgm:spPr/>
    </dgm:pt>
    <dgm:pt modelId="{705DA492-6F82-441A-AD14-EE6131B4EFD1}" type="pres">
      <dgm:prSet presAssocID="{DCFD578B-7779-424B-9340-0DDA95683D03}" presName="connectorText" presStyleLbl="sibTrans2D1" presStyleIdx="0" presStyleCnt="2"/>
      <dgm:spPr/>
    </dgm:pt>
    <dgm:pt modelId="{FD00F39B-17BC-421D-97F4-C62EA42D0D7F}" type="pres">
      <dgm:prSet presAssocID="{6CDDDDD6-FAD4-4A26-99D8-C6DD5020B39A}" presName="node" presStyleLbl="node1" presStyleIdx="1" presStyleCnt="3">
        <dgm:presLayoutVars>
          <dgm:bulletEnabled val="1"/>
        </dgm:presLayoutVars>
      </dgm:prSet>
      <dgm:spPr/>
    </dgm:pt>
    <dgm:pt modelId="{D5D45C56-FD01-4F45-81E4-0A320D62B881}" type="pres">
      <dgm:prSet presAssocID="{DE784BD7-A817-4EA7-A7D3-254DDC85A50E}" presName="sibTrans" presStyleLbl="sibTrans2D1" presStyleIdx="1" presStyleCnt="2" custScaleX="189308"/>
      <dgm:spPr/>
    </dgm:pt>
    <dgm:pt modelId="{808C87D2-D3C7-4CF2-8488-126D9FBE628A}" type="pres">
      <dgm:prSet presAssocID="{DE784BD7-A817-4EA7-A7D3-254DDC85A50E}" presName="connectorText" presStyleLbl="sibTrans2D1" presStyleIdx="1" presStyleCnt="2"/>
      <dgm:spPr/>
    </dgm:pt>
    <dgm:pt modelId="{83EF2CB2-C9A6-4A6C-85C6-F18927DFE312}" type="pres">
      <dgm:prSet presAssocID="{28C7B378-8232-4C60-A01F-1A1FD4ECB785}" presName="node" presStyleLbl="node1" presStyleIdx="2" presStyleCnt="3">
        <dgm:presLayoutVars>
          <dgm:bulletEnabled val="1"/>
        </dgm:presLayoutVars>
      </dgm:prSet>
      <dgm:spPr/>
    </dgm:pt>
  </dgm:ptLst>
  <dgm:cxnLst>
    <dgm:cxn modelId="{9E0072C7-BCC0-47A0-A599-3CEB4A2782E1}" type="presOf" srcId="{14CFD0EC-C963-413C-82CF-3E8C9A821E9E}" destId="{4A3896C7-4504-436D-A19F-7284B0344901}" srcOrd="0" destOrd="0" presId="urn:microsoft.com/office/officeart/2005/8/layout/process1"/>
    <dgm:cxn modelId="{0D69B7E6-1C6E-48FB-A411-EBE11A1F0B5F}" type="presOf" srcId="{6CDDDDD6-FAD4-4A26-99D8-C6DD5020B39A}" destId="{FD00F39B-17BC-421D-97F4-C62EA42D0D7F}" srcOrd="0" destOrd="0" presId="urn:microsoft.com/office/officeart/2005/8/layout/process1"/>
    <dgm:cxn modelId="{2221B349-8486-43BF-9BFE-43C850838884}" type="presOf" srcId="{0F194020-24D2-47E8-B594-A38DBE76A940}" destId="{0763EEC8-5125-46B4-BC89-1A1BB95EC4C7}" srcOrd="0" destOrd="0" presId="urn:microsoft.com/office/officeart/2005/8/layout/process1"/>
    <dgm:cxn modelId="{59F48CEF-7C16-44AF-AA11-516404145FFB}" type="presOf" srcId="{DE784BD7-A817-4EA7-A7D3-254DDC85A50E}" destId="{808C87D2-D3C7-4CF2-8488-126D9FBE628A}" srcOrd="1" destOrd="0" presId="urn:microsoft.com/office/officeart/2005/8/layout/process1"/>
    <dgm:cxn modelId="{6E7A1CE9-0233-423B-9723-E6DF7908D3EE}" srcId="{14CFD0EC-C963-413C-82CF-3E8C9A821E9E}" destId="{0F194020-24D2-47E8-B594-A38DBE76A940}" srcOrd="0" destOrd="0" parTransId="{0F87DCC3-0FAF-48E0-BA2F-0C9C0CEC998F}" sibTransId="{DCFD578B-7779-424B-9340-0DDA95683D03}"/>
    <dgm:cxn modelId="{503C8E3F-4DD4-4DE2-B84C-71B0D63B7493}" type="presOf" srcId="{DE784BD7-A817-4EA7-A7D3-254DDC85A50E}" destId="{D5D45C56-FD01-4F45-81E4-0A320D62B881}" srcOrd="0" destOrd="0" presId="urn:microsoft.com/office/officeart/2005/8/layout/process1"/>
    <dgm:cxn modelId="{D79CFE47-9A49-4A71-A1FF-6F5AA2C0444B}" srcId="{14CFD0EC-C963-413C-82CF-3E8C9A821E9E}" destId="{6CDDDDD6-FAD4-4A26-99D8-C6DD5020B39A}" srcOrd="1" destOrd="0" parTransId="{E87966D9-AC87-447E-92F9-E74DA2DE6FC3}" sibTransId="{DE784BD7-A817-4EA7-A7D3-254DDC85A50E}"/>
    <dgm:cxn modelId="{5208C524-C902-4AED-AB75-9E4ABF0E6870}" type="presOf" srcId="{DCFD578B-7779-424B-9340-0DDA95683D03}" destId="{705DA492-6F82-441A-AD14-EE6131B4EFD1}" srcOrd="1" destOrd="0" presId="urn:microsoft.com/office/officeart/2005/8/layout/process1"/>
    <dgm:cxn modelId="{FB5851BB-2811-4636-BE9F-C861B3A6AAB0}" type="presOf" srcId="{28C7B378-8232-4C60-A01F-1A1FD4ECB785}" destId="{83EF2CB2-C9A6-4A6C-85C6-F18927DFE312}" srcOrd="0" destOrd="0" presId="urn:microsoft.com/office/officeart/2005/8/layout/process1"/>
    <dgm:cxn modelId="{82F93CD1-33CC-4579-A929-AF47B11E2B02}" type="presOf" srcId="{DCFD578B-7779-424B-9340-0DDA95683D03}" destId="{BFF25A25-C6D9-4C2F-AEA6-9BC4C32D0370}" srcOrd="0" destOrd="0" presId="urn:microsoft.com/office/officeart/2005/8/layout/process1"/>
    <dgm:cxn modelId="{1365C2F9-1659-4DE2-9587-BEA0CA049F51}" srcId="{14CFD0EC-C963-413C-82CF-3E8C9A821E9E}" destId="{28C7B378-8232-4C60-A01F-1A1FD4ECB785}" srcOrd="2" destOrd="0" parTransId="{3E0A0C78-ED41-4BC4-8E21-96A15DD0EACF}" sibTransId="{34A493CD-1717-42D0-B49C-6A4E54D8CB6B}"/>
    <dgm:cxn modelId="{63CC969B-D70E-44E6-BB96-4139EF4D616A}" type="presParOf" srcId="{4A3896C7-4504-436D-A19F-7284B0344901}" destId="{0763EEC8-5125-46B4-BC89-1A1BB95EC4C7}" srcOrd="0" destOrd="0" presId="urn:microsoft.com/office/officeart/2005/8/layout/process1"/>
    <dgm:cxn modelId="{E334E2AE-D09C-4D28-A540-49D2D1C0505F}" type="presParOf" srcId="{4A3896C7-4504-436D-A19F-7284B0344901}" destId="{BFF25A25-C6D9-4C2F-AEA6-9BC4C32D0370}" srcOrd="1" destOrd="0" presId="urn:microsoft.com/office/officeart/2005/8/layout/process1"/>
    <dgm:cxn modelId="{DBC2B890-1BAD-436A-B728-A2689F23278E}" type="presParOf" srcId="{BFF25A25-C6D9-4C2F-AEA6-9BC4C32D0370}" destId="{705DA492-6F82-441A-AD14-EE6131B4EFD1}" srcOrd="0" destOrd="0" presId="urn:microsoft.com/office/officeart/2005/8/layout/process1"/>
    <dgm:cxn modelId="{12ED1281-BB45-4B1B-A9B5-6B04F3BA3B41}" type="presParOf" srcId="{4A3896C7-4504-436D-A19F-7284B0344901}" destId="{FD00F39B-17BC-421D-97F4-C62EA42D0D7F}" srcOrd="2" destOrd="0" presId="urn:microsoft.com/office/officeart/2005/8/layout/process1"/>
    <dgm:cxn modelId="{15AD156F-D056-4BD2-AD85-17DB94B7CFE8}" type="presParOf" srcId="{4A3896C7-4504-436D-A19F-7284B0344901}" destId="{D5D45C56-FD01-4F45-81E4-0A320D62B881}" srcOrd="3" destOrd="0" presId="urn:microsoft.com/office/officeart/2005/8/layout/process1"/>
    <dgm:cxn modelId="{3878068F-3BAD-4DE8-AB09-A5CB42159AA3}" type="presParOf" srcId="{D5D45C56-FD01-4F45-81E4-0A320D62B881}" destId="{808C87D2-D3C7-4CF2-8488-126D9FBE628A}" srcOrd="0" destOrd="0" presId="urn:microsoft.com/office/officeart/2005/8/layout/process1"/>
    <dgm:cxn modelId="{275D3C13-F5CD-4637-8970-C61BD48E775A}" type="presParOf" srcId="{4A3896C7-4504-436D-A19F-7284B0344901}" destId="{83EF2CB2-C9A6-4A6C-85C6-F18927DFE31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63EEC8-5125-46B4-BC89-1A1BB95EC4C7}">
      <dsp:nvSpPr>
        <dsp:cNvPr id="0" name=""/>
        <dsp:cNvSpPr/>
      </dsp:nvSpPr>
      <dsp:spPr>
        <a:xfrm>
          <a:off x="10007" y="0"/>
          <a:ext cx="2991110" cy="10763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 smtClean="0">
              <a:latin typeface="Calibri" panose="020F0502020204030204" pitchFamily="34" charset="0"/>
            </a:rPr>
            <a:t>DHT11</a:t>
          </a:r>
          <a:endParaRPr lang="en-US" sz="4600" kern="1200" dirty="0">
            <a:latin typeface="Calibri" panose="020F0502020204030204" pitchFamily="34" charset="0"/>
          </a:endParaRPr>
        </a:p>
      </dsp:txBody>
      <dsp:txXfrm>
        <a:off x="41531" y="31524"/>
        <a:ext cx="2928062" cy="1013276"/>
      </dsp:txXfrm>
    </dsp:sp>
    <dsp:sp modelId="{BFF25A25-C6D9-4C2F-AEA6-9BC4C32D0370}">
      <dsp:nvSpPr>
        <dsp:cNvPr id="0" name=""/>
        <dsp:cNvSpPr/>
      </dsp:nvSpPr>
      <dsp:spPr>
        <a:xfrm>
          <a:off x="3021294" y="167264"/>
          <a:ext cx="1191984" cy="7417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100" kern="1200"/>
        </a:p>
      </dsp:txBody>
      <dsp:txXfrm>
        <a:off x="3021294" y="315623"/>
        <a:ext cx="969446" cy="445077"/>
      </dsp:txXfrm>
    </dsp:sp>
    <dsp:sp modelId="{FD00F39B-17BC-421D-97F4-C62EA42D0D7F}">
      <dsp:nvSpPr>
        <dsp:cNvPr id="0" name=""/>
        <dsp:cNvSpPr/>
      </dsp:nvSpPr>
      <dsp:spPr>
        <a:xfrm>
          <a:off x="4197562" y="0"/>
          <a:ext cx="2991110" cy="10763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 smtClean="0">
              <a:latin typeface="Calibri" panose="020F0502020204030204" pitchFamily="34" charset="0"/>
            </a:rPr>
            <a:t>PIC</a:t>
          </a:r>
          <a:endParaRPr lang="en-US" sz="4600" kern="1200" dirty="0">
            <a:latin typeface="Calibri" panose="020F0502020204030204" pitchFamily="34" charset="0"/>
          </a:endParaRPr>
        </a:p>
      </dsp:txBody>
      <dsp:txXfrm>
        <a:off x="4229086" y="31524"/>
        <a:ext cx="2928062" cy="1013276"/>
      </dsp:txXfrm>
    </dsp:sp>
    <dsp:sp modelId="{D5D45C56-FD01-4F45-81E4-0A320D62B881}">
      <dsp:nvSpPr>
        <dsp:cNvPr id="0" name=""/>
        <dsp:cNvSpPr/>
      </dsp:nvSpPr>
      <dsp:spPr>
        <a:xfrm>
          <a:off x="7204626" y="167264"/>
          <a:ext cx="1200431" cy="7417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100" kern="1200"/>
        </a:p>
      </dsp:txBody>
      <dsp:txXfrm>
        <a:off x="7204626" y="315623"/>
        <a:ext cx="977893" cy="445077"/>
      </dsp:txXfrm>
    </dsp:sp>
    <dsp:sp modelId="{83EF2CB2-C9A6-4A6C-85C6-F18927DFE312}">
      <dsp:nvSpPr>
        <dsp:cNvPr id="0" name=""/>
        <dsp:cNvSpPr/>
      </dsp:nvSpPr>
      <dsp:spPr>
        <a:xfrm>
          <a:off x="8385117" y="0"/>
          <a:ext cx="2991110" cy="10763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 smtClean="0">
              <a:latin typeface="Calibri" panose="020F0502020204030204" pitchFamily="34" charset="0"/>
            </a:rPr>
            <a:t>PC</a:t>
          </a:r>
          <a:endParaRPr lang="en-US" sz="4600" kern="1200" dirty="0">
            <a:latin typeface="Calibri" panose="020F0502020204030204" pitchFamily="34" charset="0"/>
          </a:endParaRPr>
        </a:p>
      </dsp:txBody>
      <dsp:txXfrm>
        <a:off x="8416641" y="31524"/>
        <a:ext cx="2928062" cy="10132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5/12/2019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g>
</file>

<file path=ppt/media/image19.jpeg>
</file>

<file path=ppt/media/image2.jpeg>
</file>

<file path=ppt/media/image20.jpeg>
</file>

<file path=ppt/media/image21.jpeg>
</file>

<file path=ppt/media/image22.jpe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5/12/2019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NTC –</a:t>
            </a:r>
            <a:r>
              <a:rPr lang="en-US" baseline="0" dirty="0" smtClean="0"/>
              <a:t> Negative Temperature </a:t>
            </a:r>
            <a:r>
              <a:rPr lang="en-US" baseline="0" dirty="0" err="1" smtClean="0"/>
              <a:t>Coeficient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11382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=""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=""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=""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=""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1" name="Text Placeholder 5">
            <a:extLst>
              <a:ext uri="{FF2B5EF4-FFF2-40B4-BE49-F238E27FC236}">
                <a16:creationId xmlns=""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3" name="Text Placeholder 5">
            <a:extLst>
              <a:ext uri="{FF2B5EF4-FFF2-40B4-BE49-F238E27FC236}">
                <a16:creationId xmlns=""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Text Placeholder 6">
            <a:extLst>
              <a:ext uri="{FF2B5EF4-FFF2-40B4-BE49-F238E27FC236}">
                <a16:creationId xmlns=""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7" name="Text Placeholder 7">
            <a:extLst>
              <a:ext uri="{FF2B5EF4-FFF2-40B4-BE49-F238E27FC236}">
                <a16:creationId xmlns=""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=""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=""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=""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itle 4">
            <a:extLst>
              <a:ext uri="{FF2B5EF4-FFF2-40B4-BE49-F238E27FC236}">
                <a16:creationId xmlns=""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=""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=""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=""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 smtClean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=""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=""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=""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=""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=""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=""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=""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=""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1047">
            <a:extLst>
              <a:ext uri="{FF2B5EF4-FFF2-40B4-BE49-F238E27FC236}">
                <a16:creationId xmlns=""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/>
          <a:lstStyle/>
          <a:p>
            <a:r>
              <a:rPr lang="en-US" sz="5600" dirty="0" smtClean="0">
                <a:latin typeface="UTM Americana EB" panose="02040603050506020204" pitchFamily="18" charset="0"/>
                <a:cs typeface="Arial" panose="020B0604020202020204" pitchFamily="34" charset="0"/>
              </a:rPr>
              <a:t>ĐO NHIỆT ĐỘ, ĐỘ ẨM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000" dirty="0"/>
              <a:t/>
            </a:r>
            <a:br>
              <a:rPr lang="en-US" sz="1000" dirty="0"/>
            </a:br>
            <a:r>
              <a:rPr lang="en-US" b="0" i="1" dirty="0" smtClean="0"/>
              <a:t>PIC16F877A  DHT11</a:t>
            </a:r>
            <a:endParaRPr lang="en-US" b="0" i="1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650C75AF-B979-4F50-A452-B42AF617186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3021449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5560924"/>
            <a:ext cx="5124443" cy="999487"/>
          </a:xfrm>
        </p:spPr>
        <p:txBody>
          <a:bodyPr/>
          <a:lstStyle/>
          <a:p>
            <a:r>
              <a:rPr lang="en-US" sz="1800" dirty="0" err="1" smtClean="0"/>
              <a:t>Hướng</a:t>
            </a:r>
            <a:r>
              <a:rPr lang="en-US" sz="1800" dirty="0" smtClean="0"/>
              <a:t> </a:t>
            </a:r>
            <a:r>
              <a:rPr lang="en-US" sz="1800" dirty="0" err="1" smtClean="0"/>
              <a:t>dẫn</a:t>
            </a:r>
            <a:r>
              <a:rPr lang="en-US" sz="1800" dirty="0" smtClean="0"/>
              <a:t>: 	</a:t>
            </a:r>
            <a:r>
              <a:rPr lang="en-US" sz="1800" dirty="0" err="1" smtClean="0"/>
              <a:t>ThS</a:t>
            </a:r>
            <a:r>
              <a:rPr lang="en-US" sz="1800" dirty="0" smtClean="0"/>
              <a:t>. </a:t>
            </a:r>
            <a:r>
              <a:rPr lang="en-US" sz="1800" dirty="0" err="1" smtClean="0"/>
              <a:t>Nguyễn</a:t>
            </a:r>
            <a:r>
              <a:rPr lang="en-US" sz="1800" dirty="0" smtClean="0"/>
              <a:t> </a:t>
            </a:r>
            <a:r>
              <a:rPr lang="en-US" sz="1800" dirty="0" err="1" smtClean="0"/>
              <a:t>Hữu</a:t>
            </a:r>
            <a:r>
              <a:rPr lang="en-US" sz="1800" dirty="0" smtClean="0"/>
              <a:t> </a:t>
            </a:r>
            <a:r>
              <a:rPr lang="en-US" sz="1800" dirty="0" err="1" smtClean="0"/>
              <a:t>Quang</a:t>
            </a:r>
            <a:endParaRPr lang="en-US" sz="1800" dirty="0" smtClean="0"/>
          </a:p>
          <a:p>
            <a:r>
              <a:rPr lang="en-US" sz="1800" dirty="0" err="1" smtClean="0"/>
              <a:t>Thực</a:t>
            </a:r>
            <a:r>
              <a:rPr lang="en-US" sz="1800" dirty="0" smtClean="0"/>
              <a:t> </a:t>
            </a:r>
            <a:r>
              <a:rPr lang="en-US" sz="1800" dirty="0" err="1" smtClean="0"/>
              <a:t>hiện</a:t>
            </a:r>
            <a:r>
              <a:rPr lang="en-US" sz="1800" dirty="0" smtClean="0"/>
              <a:t>:	</a:t>
            </a:r>
            <a:r>
              <a:rPr lang="en-US" sz="1800" dirty="0" err="1" smtClean="0"/>
              <a:t>Ngô</a:t>
            </a:r>
            <a:r>
              <a:rPr lang="en-US" sz="1800" dirty="0" smtClean="0"/>
              <a:t> </a:t>
            </a:r>
            <a:r>
              <a:rPr lang="en-US" sz="1800" dirty="0" err="1" smtClean="0"/>
              <a:t>Thanh</a:t>
            </a:r>
            <a:r>
              <a:rPr lang="en-US" sz="1800" dirty="0" smtClean="0"/>
              <a:t> </a:t>
            </a:r>
            <a:r>
              <a:rPr lang="en-US" sz="1800" dirty="0" err="1" smtClean="0"/>
              <a:t>Tùng</a:t>
            </a:r>
            <a:endParaRPr lang="en-US" sz="1800" dirty="0" smtClean="0"/>
          </a:p>
          <a:p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en-US" sz="1800" dirty="0" err="1" smtClean="0"/>
              <a:t>Nguyễn</a:t>
            </a:r>
            <a:r>
              <a:rPr lang="en-US" sz="1800" dirty="0" smtClean="0"/>
              <a:t> </a:t>
            </a:r>
            <a:r>
              <a:rPr lang="en-US" sz="1800" dirty="0" err="1" smtClean="0"/>
              <a:t>Tài</a:t>
            </a:r>
            <a:r>
              <a:rPr lang="en-US" sz="1800" dirty="0" smtClean="0"/>
              <a:t> </a:t>
            </a:r>
            <a:r>
              <a:rPr lang="en-US" sz="1800" dirty="0" err="1" smtClean="0"/>
              <a:t>Tuấn</a:t>
            </a:r>
            <a:endParaRPr lang="en-US" sz="1800" dirty="0"/>
          </a:p>
        </p:txBody>
      </p:sp>
      <p:pic>
        <p:nvPicPr>
          <p:cNvPr id="10" name="Picture Placeholder 9" descr="Green fern">
            <a:extLst>
              <a:ext uri="{FF2B5EF4-FFF2-40B4-BE49-F238E27FC236}">
                <a16:creationId xmlns="" xmlns:a16="http://schemas.microsoft.com/office/drawing/2014/main" id="{89BF7FC3-6471-4A3A-B6FD-56C02D0EB0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1.4.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122" y="2055314"/>
            <a:ext cx="7389302" cy="426131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8"/>
          <p:cNvSpPr txBox="1">
            <a:spLocks/>
          </p:cNvSpPr>
          <p:nvPr/>
        </p:nvSpPr>
        <p:spPr>
          <a:xfrm>
            <a:off x="516833" y="1334978"/>
            <a:ext cx="4826691" cy="47581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Corbel" panose="020B0503020204020204" pitchFamily="34" charset="0"/>
              <a:buNone/>
            </a:pPr>
            <a:r>
              <a:rPr lang="en-US" sz="2400" b="1" dirty="0" err="1" smtClean="0">
                <a:latin typeface="Calibri" panose="020F0502020204030204" pitchFamily="34" charset="0"/>
              </a:rPr>
              <a:t>Sơ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đồ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kết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nối</a:t>
            </a:r>
            <a:r>
              <a:rPr lang="en-US" sz="2400" b="1" dirty="0" smtClean="0">
                <a:latin typeface="Calibri" panose="020F0502020204030204" pitchFamily="34" charset="0"/>
              </a:rPr>
              <a:t> MCU </a:t>
            </a:r>
            <a:r>
              <a:rPr lang="en-US" sz="2400" b="1" dirty="0" err="1" smtClean="0">
                <a:latin typeface="Calibri" panose="020F0502020204030204" pitchFamily="34" charset="0"/>
              </a:rPr>
              <a:t>và</a:t>
            </a:r>
            <a:r>
              <a:rPr lang="en-US" sz="2400" b="1" dirty="0" smtClean="0">
                <a:latin typeface="Calibri" panose="020F0502020204030204" pitchFamily="34" charset="0"/>
              </a:rPr>
              <a:t> DHT11:</a:t>
            </a:r>
          </a:p>
        </p:txBody>
      </p:sp>
    </p:spTree>
    <p:extLst>
      <p:ext uri="{BB962C8B-B14F-4D97-AF65-F5344CB8AC3E}">
        <p14:creationId xmlns:p14="http://schemas.microsoft.com/office/powerpoint/2010/main" val="428300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1.4.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224" y="2498633"/>
            <a:ext cx="10352384" cy="375910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ontent Placeholder 8"/>
          <p:cNvSpPr txBox="1">
            <a:spLocks/>
          </p:cNvSpPr>
          <p:nvPr/>
        </p:nvSpPr>
        <p:spPr>
          <a:xfrm>
            <a:off x="516833" y="1334978"/>
            <a:ext cx="5583930" cy="47581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Corbel" panose="020B0503020204020204" pitchFamily="34" charset="0"/>
              <a:buNone/>
            </a:pPr>
            <a:r>
              <a:rPr lang="en-US" sz="2400" b="1" dirty="0" err="1" smtClean="0">
                <a:latin typeface="Calibri" panose="020F0502020204030204" pitchFamily="34" charset="0"/>
              </a:rPr>
              <a:t>Truyền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dữ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liệu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giữa</a:t>
            </a:r>
            <a:r>
              <a:rPr lang="en-US" sz="2400" b="1" dirty="0" smtClean="0">
                <a:latin typeface="Calibri" panose="020F0502020204030204" pitchFamily="34" charset="0"/>
              </a:rPr>
              <a:t> DHT11 </a:t>
            </a:r>
            <a:r>
              <a:rPr lang="en-US" sz="2400" b="1" dirty="0" err="1" smtClean="0">
                <a:latin typeface="Calibri" panose="020F0502020204030204" pitchFamily="34" charset="0"/>
              </a:rPr>
              <a:t>và</a:t>
            </a:r>
            <a:r>
              <a:rPr lang="en-US" sz="2400" b="1" dirty="0" smtClean="0">
                <a:latin typeface="Calibri" panose="020F0502020204030204" pitchFamily="34" charset="0"/>
              </a:rPr>
              <a:t> PIC16F877A</a:t>
            </a:r>
            <a:r>
              <a:rPr lang="en-US" sz="2400" b="1" dirty="0" smtClean="0">
                <a:latin typeface="Calibri" panose="020F0502020204030204" pitchFamily="34" charset="0"/>
              </a:rPr>
              <a:t>:</a:t>
            </a:r>
            <a:endParaRPr lang="en-US" sz="2400" b="1" dirty="0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06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1.4.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31999" y="2163262"/>
            <a:ext cx="11340000" cy="4758128"/>
          </a:xfrm>
        </p:spPr>
        <p:txBody>
          <a:bodyPr/>
          <a:lstStyle/>
          <a:p>
            <a:endParaRPr lang="en-US" sz="2400" dirty="0" smtClean="0">
              <a:latin typeface="Calibri" panose="020F0502020204030204" pitchFamily="34" charset="0"/>
            </a:endParaRPr>
          </a:p>
          <a:p>
            <a:r>
              <a:rPr lang="en-US" sz="2400" dirty="0" smtClean="0">
                <a:latin typeface="Calibri" panose="020F0502020204030204" pitchFamily="34" charset="0"/>
              </a:rPr>
              <a:t>PL2303 v2</a:t>
            </a:r>
          </a:p>
          <a:p>
            <a:endParaRPr lang="en-US" sz="2400" dirty="0" smtClean="0">
              <a:latin typeface="Calibri" panose="020F0502020204030204" pitchFamily="34" charset="0"/>
            </a:endParaRPr>
          </a:p>
          <a:p>
            <a:r>
              <a:rPr lang="en-US" sz="2400" dirty="0" err="1" smtClean="0">
                <a:latin typeface="Calibri" panose="020F0502020204030204" pitchFamily="34" charset="0"/>
              </a:rPr>
              <a:t>Giao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tiếp</a:t>
            </a:r>
            <a:r>
              <a:rPr lang="en-US" sz="2400" dirty="0" smtClean="0">
                <a:latin typeface="Calibri" panose="020F0502020204030204" pitchFamily="34" charset="0"/>
              </a:rPr>
              <a:t> UART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4" name="Content Placeholder 8"/>
          <p:cNvSpPr txBox="1">
            <a:spLocks/>
          </p:cNvSpPr>
          <p:nvPr/>
        </p:nvSpPr>
        <p:spPr>
          <a:xfrm>
            <a:off x="516833" y="1334978"/>
            <a:ext cx="5583930" cy="47581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Corbel" panose="020B0503020204020204" pitchFamily="34" charset="0"/>
              <a:buNone/>
            </a:pPr>
            <a:r>
              <a:rPr lang="en-US" sz="2400" b="1" dirty="0" err="1" smtClean="0">
                <a:latin typeface="Calibri" panose="020F0502020204030204" pitchFamily="34" charset="0"/>
              </a:rPr>
              <a:t>Truyền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dữ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liệu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giữa</a:t>
            </a:r>
            <a:r>
              <a:rPr lang="en-US" sz="2400" b="1" dirty="0" smtClean="0">
                <a:latin typeface="Calibri" panose="020F0502020204030204" pitchFamily="34" charset="0"/>
              </a:rPr>
              <a:t> PIC16F877A </a:t>
            </a:r>
            <a:r>
              <a:rPr lang="en-US" sz="2400" b="1" dirty="0" err="1" smtClean="0">
                <a:latin typeface="Calibri" panose="020F0502020204030204" pitchFamily="34" charset="0"/>
              </a:rPr>
              <a:t>và</a:t>
            </a:r>
            <a:r>
              <a:rPr lang="en-US" sz="2400" b="1" dirty="0" smtClean="0">
                <a:latin typeface="Calibri" panose="020F0502020204030204" pitchFamily="34" charset="0"/>
              </a:rPr>
              <a:t> PC</a:t>
            </a:r>
            <a:r>
              <a:rPr lang="en-US" sz="2400" b="1" dirty="0" smtClean="0">
                <a:latin typeface="Calibri" panose="020F0502020204030204" pitchFamily="34" charset="0"/>
              </a:rPr>
              <a:t>:</a:t>
            </a:r>
            <a:endParaRPr lang="en-US" sz="2400" b="1" dirty="0" smtClean="0"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051" t="15165" b="22462"/>
          <a:stretch/>
        </p:blipFill>
        <p:spPr>
          <a:xfrm>
            <a:off x="7428600" y="2163262"/>
            <a:ext cx="4343399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62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DBD9FDFD-48CE-40CD-AA8A-21ACDC758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</p:spPr>
        <p:txBody>
          <a:bodyPr/>
          <a:lstStyle/>
          <a:p>
            <a:r>
              <a:rPr lang="en-US" dirty="0" err="1" smtClean="0">
                <a:latin typeface="UTM Khuccamta" panose="02040603050506020204" pitchFamily="18" charset="0"/>
              </a:rPr>
              <a:t>Phát</a:t>
            </a:r>
            <a:r>
              <a:rPr lang="en-US" dirty="0" smtClean="0">
                <a:latin typeface="UTM Khuccamta" panose="02040603050506020204" pitchFamily="18" charset="0"/>
              </a:rPr>
              <a:t> </a:t>
            </a:r>
            <a:r>
              <a:rPr lang="en-US" dirty="0" err="1" smtClean="0">
                <a:latin typeface="UTM Khuccamta" panose="02040603050506020204" pitchFamily="18" charset="0"/>
              </a:rPr>
              <a:t>triển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i="1" dirty="0" smtClean="0"/>
              <a:t>Section </a:t>
            </a:r>
            <a:r>
              <a:rPr lang="en-US" i="1" dirty="0"/>
              <a:t>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Placeholder 6" descr="Blurry green with leaves in twig" title="Blurry green with leaves in twig">
            <a:extLst>
              <a:ext uri="{FF2B5EF4-FFF2-40B4-BE49-F238E27FC236}">
                <a16:creationId xmlns="" xmlns:a16="http://schemas.microsoft.com/office/drawing/2014/main" id="{9BD01FBA-B811-41DB-B340-A4A9F06A668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.1.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phỏng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Proteus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0210" y="1235317"/>
            <a:ext cx="8088412" cy="507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39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2000" y="1244695"/>
            <a:ext cx="5472000" cy="360000"/>
          </a:xfrm>
        </p:spPr>
        <p:txBody>
          <a:bodyPr/>
          <a:lstStyle/>
          <a:p>
            <a:r>
              <a:rPr lang="en-US" dirty="0" err="1" smtClean="0">
                <a:latin typeface="Calibri" panose="020F0502020204030204" pitchFamily="34" charset="0"/>
              </a:rPr>
              <a:t>Chương</a:t>
            </a:r>
            <a:r>
              <a:rPr lang="en-US" dirty="0" smtClean="0">
                <a:latin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</a:rPr>
              <a:t>trình</a:t>
            </a:r>
            <a:r>
              <a:rPr lang="en-US" dirty="0" smtClean="0">
                <a:latin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</a:rPr>
              <a:t>chính</a:t>
            </a:r>
            <a:r>
              <a:rPr lang="en-US" dirty="0" smtClean="0">
                <a:latin typeface="Calibri" panose="020F0502020204030204" pitchFamily="34" charset="0"/>
              </a:rPr>
              <a:t> “</a:t>
            </a:r>
            <a:r>
              <a:rPr lang="en-US" dirty="0" err="1" smtClean="0">
                <a:latin typeface="Calibri" panose="020F0502020204030204" pitchFamily="34" charset="0"/>
              </a:rPr>
              <a:t>main.c</a:t>
            </a:r>
            <a:r>
              <a:rPr lang="en-US" dirty="0" smtClean="0">
                <a:latin typeface="Calibri" panose="020F0502020204030204" pitchFamily="34" charset="0"/>
              </a:rPr>
              <a:t>”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32000" y="1764514"/>
            <a:ext cx="5472000" cy="4198318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#include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stdio.h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#include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stdlib.h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#include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main.h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#include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uart.h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#include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"dht11.h"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#define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UART_TX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RC6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#define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UART_RX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RC7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uart1[32];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[20];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humid</a:t>
            </a:r>
            <a:r>
              <a:rPr lang="en-US" sz="120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temp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</a:t>
            </a:r>
            <a:r>
              <a:rPr lang="en-US" sz="120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TRISC6 = 0; 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//Set output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TRISC7 = 1; 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//Set input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//Transmit status and control register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TX9 = 0;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TXEN = 1;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SYNC = 0;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BRGH = 1</a:t>
            </a:r>
            <a:r>
              <a:rPr lang="en-US" sz="120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SPBRG = 129;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2.2.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Lập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PIC16F877A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>
          <a:xfrm>
            <a:off x="6288002" y="1778803"/>
            <a:ext cx="5483996" cy="4198318"/>
          </a:xfrm>
        </p:spPr>
        <p:txBody>
          <a:bodyPr/>
          <a:lstStyle/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unsigned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[20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];</a:t>
            </a:r>
            <a:endParaRPr lang="en-US" sz="1400" dirty="0" smtClean="0">
              <a:solidFill>
                <a:srgbClr val="0000FF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 smtClean="0">
              <a:solidFill>
                <a:srgbClr val="0000FF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(1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(DHT11_init())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humid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check_humid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temp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check_temp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sprintf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,"%u", temp);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UART_Write_Text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__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delay_ms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(500);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sprintf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,"%u", humid);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UART_Write_Text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__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delay_ms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(500);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4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904000" y="1693076"/>
            <a:ext cx="0" cy="45076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74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#include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stdlib.h</a:t>
            </a:r>
            <a:r>
              <a:rPr lang="en-US" sz="10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#include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stdint.h</a:t>
            </a:r>
            <a:r>
              <a:rPr lang="en-US" sz="10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#define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RB2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#define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DHT11_TRIS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TRISB2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unsigned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H_humid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unsigned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H_temp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unsigned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check_humid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H_humid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unsigned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check_temp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H_temp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dht11_data[40];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000" dirty="0">
              <a:latin typeface="Calibri" panose="020F050202020403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2849272" y="1656000"/>
            <a:ext cx="5017257" cy="4464000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uint8_t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DHT11_init(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DHT11_TRIS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0;  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//Set output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0;  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//send from MCU 0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__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delay_ms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(20);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1;  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//signal from MCU goes to 1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__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delay_us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(30);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DHT11_TRIS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1;  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//Set input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__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delay_us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(60);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0;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Test if signal is low, if high-&gt;error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(!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Wait for the signal to be high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__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delay_us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(60);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(!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0;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Test if signal is high, if low-&gt;error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Wait for the signal to be low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unsigned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a[5];                      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receive data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j = 0;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k = 0;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000999" y="1656000"/>
            <a:ext cx="3865129" cy="4919612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(j &lt; 5)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a[j] = 0;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j++;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j = 0;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(j = 0; j &lt; 5; j++)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(k = 0; k &lt; 8; k++)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(!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//wait data to go high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__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delay_us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(50);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a[j] |= (1&lt;&lt;(7 - k));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DHT11_DATA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//wait data to go low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L_humid,L_temp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sum;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sum     =  a[0] + a[1] + a[2] + a[3];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(sum != a[4])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0;   </a:t>
            </a:r>
            <a:r>
              <a:rPr lang="en-US" sz="10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//Error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H_humid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a[0];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L_humid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a[1];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H_temp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= a[2];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L_temp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= a[3];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1;  </a:t>
            </a:r>
            <a:endParaRPr lang="en-US" sz="10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000" dirty="0" smtClean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</a:rPr>
              <a:t>}</a:t>
            </a:r>
            <a:endParaRPr lang="en-US" sz="100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2.2.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Lập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PIC16F877A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sz="2000" b="1" dirty="0" err="1" smtClean="0">
                <a:latin typeface="Calibri" panose="020F0502020204030204" pitchFamily="34" charset="0"/>
                <a:cs typeface="Arial" panose="020B0604020202020204" pitchFamily="34" charset="0"/>
              </a:rPr>
              <a:t>Điều</a:t>
            </a:r>
            <a:r>
              <a:rPr lang="en-US" sz="2000" b="1" dirty="0" smtClean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 smtClean="0">
                <a:latin typeface="Calibri" panose="020F0502020204030204" pitchFamily="34" charset="0"/>
                <a:cs typeface="Arial" panose="020B0604020202020204" pitchFamily="34" charset="0"/>
              </a:rPr>
              <a:t>khiển</a:t>
            </a:r>
            <a:r>
              <a:rPr lang="en-US" sz="2000" b="1" dirty="0" smtClean="0">
                <a:latin typeface="Calibri" panose="020F0502020204030204" pitchFamily="34" charset="0"/>
                <a:cs typeface="Arial" panose="020B0604020202020204" pitchFamily="34" charset="0"/>
              </a:rPr>
              <a:t> DHT11 “dht11.h”</a:t>
            </a:r>
            <a:endParaRPr lang="en-US" sz="2000" b="1" dirty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702859" y="1656000"/>
            <a:ext cx="0" cy="45834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906870" y="1596282"/>
            <a:ext cx="0" cy="45834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247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>
                <a:latin typeface="Calibri" panose="020F0502020204030204" pitchFamily="34" charset="0"/>
              </a:rPr>
              <a:t>Truyền</a:t>
            </a:r>
            <a:r>
              <a:rPr lang="en-US" dirty="0" smtClean="0">
                <a:latin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</a:rPr>
              <a:t>dữ</a:t>
            </a:r>
            <a:r>
              <a:rPr lang="en-US" dirty="0" smtClean="0">
                <a:latin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</a:rPr>
              <a:t>liệu</a:t>
            </a:r>
            <a:r>
              <a:rPr lang="en-US" dirty="0" smtClean="0">
                <a:latin typeface="Calibri" panose="020F0502020204030204" pitchFamily="34" charset="0"/>
              </a:rPr>
              <a:t> UART “</a:t>
            </a:r>
            <a:r>
              <a:rPr lang="en-US" dirty="0" err="1" smtClean="0">
                <a:latin typeface="Calibri" panose="020F0502020204030204" pitchFamily="34" charset="0"/>
              </a:rPr>
              <a:t>uart.h</a:t>
            </a:r>
            <a:r>
              <a:rPr lang="en-US" dirty="0" smtClean="0">
                <a:latin typeface="Calibri" panose="020F0502020204030204" pitchFamily="34" charset="0"/>
              </a:rPr>
              <a:t>”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#define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UART_TX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RC6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#define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UART_RX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RC7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#include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string.h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UART_init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//TRANSMIT STATUS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TX9 = 0;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//bit 6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TXEN = 1;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//bit 5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SYNC = 0;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//bit 4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BRGH = 1;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//bit 2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SPBRG = 129;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baud rate is 9600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2.2.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Lập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PIC16F877A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UART_Write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(!TRMT);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TXREG =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UART_Write_Text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*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=0;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]!=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'\0'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;i++)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UART_Write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]);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904000" y="2028825"/>
            <a:ext cx="0" cy="4091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2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2.3.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Altium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413" y="1704711"/>
            <a:ext cx="8658226" cy="454322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 Placeholder 1"/>
          <p:cNvSpPr txBox="1">
            <a:spLocks/>
          </p:cNvSpPr>
          <p:nvPr/>
        </p:nvSpPr>
        <p:spPr>
          <a:xfrm>
            <a:off x="432000" y="1344711"/>
            <a:ext cx="5472000" cy="3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latin typeface="Calibri" panose="020F0502020204030204" pitchFamily="34" charset="0"/>
              </a:rPr>
              <a:t>Schematic</a:t>
            </a:r>
            <a:endParaRPr lang="en-US" sz="240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03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2.3.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Altium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79" y="1524711"/>
            <a:ext cx="4127533" cy="475773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 Placeholder 1"/>
          <p:cNvSpPr txBox="1">
            <a:spLocks/>
          </p:cNvSpPr>
          <p:nvPr/>
        </p:nvSpPr>
        <p:spPr>
          <a:xfrm>
            <a:off x="432000" y="1344711"/>
            <a:ext cx="5472000" cy="3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err="1" smtClean="0">
                <a:latin typeface="Calibri" panose="020F0502020204030204" pitchFamily="34" charset="0"/>
              </a:rPr>
              <a:t>Mạch</a:t>
            </a:r>
            <a:r>
              <a:rPr lang="en-US" sz="2400" b="1" dirty="0" smtClean="0">
                <a:latin typeface="Calibri" panose="020F0502020204030204" pitchFamily="34" charset="0"/>
              </a:rPr>
              <a:t> in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4" t="20625" b="17708"/>
          <a:stretch/>
        </p:blipFill>
        <p:spPr>
          <a:xfrm rot="5400000">
            <a:off x="2025569" y="1700931"/>
            <a:ext cx="3711039" cy="452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6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D14336EA-31E7-486F-9074-8DE939B70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UTM Khuccamta" panose="02040603050506020204" pitchFamily="18" charset="0"/>
              </a:rPr>
              <a:t>Tổng</a:t>
            </a:r>
            <a:r>
              <a:rPr lang="en-US" dirty="0" smtClean="0">
                <a:latin typeface="UTM Khuccamta" panose="02040603050506020204" pitchFamily="18" charset="0"/>
              </a:rPr>
              <a:t> </a:t>
            </a:r>
            <a:r>
              <a:rPr lang="en-US" dirty="0" err="1" smtClean="0">
                <a:latin typeface="UTM Khuccamta" panose="02040603050506020204" pitchFamily="18" charset="0"/>
              </a:rPr>
              <a:t>quan</a:t>
            </a:r>
            <a:r>
              <a:rPr lang="en-US" dirty="0" smtClean="0">
                <a:latin typeface="UTM Khuccamta" panose="02040603050506020204" pitchFamily="18" charset="0"/>
              </a:rPr>
              <a:t>  </a:t>
            </a:r>
            <a:r>
              <a:rPr lang="en-US" dirty="0" smtClean="0"/>
              <a:t>  </a:t>
            </a:r>
            <a:r>
              <a:rPr lang="en-US" i="1" dirty="0" smtClean="0"/>
              <a:t>Section </a:t>
            </a:r>
            <a:r>
              <a:rPr lang="en-US" i="1" dirty="0"/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Placeholder 7" descr="Abstract orange folded plastic" title="Abstract orange folded plastic">
            <a:extLst>
              <a:ext uri="{FF2B5EF4-FFF2-40B4-BE49-F238E27FC236}">
                <a16:creationId xmlns="" xmlns:a16="http://schemas.microsoft.com/office/drawing/2014/main" id="{DF1A28DA-2EA1-4CDF-B47F-FD077786E6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2.4.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PC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UART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52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2.5.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Lập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Widgets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911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2.5.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Lập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Widgets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2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Etiam aliquet eu mi quis lacinia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438400"/>
            <a:ext cx="5472000" cy="36816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Lorem ipsum dolor sit amet, consectetur adipiscing elit. </a:t>
            </a:r>
          </a:p>
          <a:p>
            <a:r>
              <a:rPr lang="en-US" dirty="0"/>
              <a:t>Ut fermentum a magna ut eleifend. Integer convallis suscipit ante eu varius. </a:t>
            </a:r>
          </a:p>
          <a:p>
            <a:r>
              <a:rPr lang="en-US" dirty="0"/>
              <a:t>Morbi a purus dolor. Suspendisse sit amet ipsum finibus justo viverra blandit. </a:t>
            </a:r>
          </a:p>
          <a:p>
            <a:r>
              <a:rPr lang="en-US" dirty="0"/>
              <a:t>Ut congue quis tortor eget sodales.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10" name="Picture Placeholder 9" descr="Spiraling inside of a shell" title="Spiraling inside of a shell">
            <a:extLst>
              <a:ext uri="{FF2B5EF4-FFF2-40B4-BE49-F238E27FC236}">
                <a16:creationId xmlns="" xmlns:a16="http://schemas.microsoft.com/office/drawing/2014/main" id="{EB8894DA-5A0F-45C1-B4BE-7D1EA8A943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Promise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Etiam aliquet eu mi quis lacinia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2437200"/>
            <a:ext cx="5472000" cy="354825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Lorem ipsum dolor sit amet, consectetur adipiscing elit. </a:t>
            </a:r>
          </a:p>
          <a:p>
            <a:r>
              <a:rPr lang="en-US" dirty="0"/>
              <a:t>Ut fermentum a magna ut eleifend. Integer convallis suscipit ante eu varius. </a:t>
            </a:r>
          </a:p>
          <a:p>
            <a:r>
              <a:rPr lang="en-US" dirty="0"/>
              <a:t>Morbi a purus dolor. Suspendisse sit amet ipsum finibus justo viverra blandit. </a:t>
            </a:r>
          </a:p>
          <a:p>
            <a:r>
              <a:rPr lang="en-US" dirty="0"/>
              <a:t>Ut congue quis tortor eget sodales.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9" name="Picture Placeholder 8" descr="Farmland landscape" title="Farmland landscape">
            <a:extLst>
              <a:ext uri="{FF2B5EF4-FFF2-40B4-BE49-F238E27FC236}">
                <a16:creationId xmlns="" xmlns:a16="http://schemas.microsoft.com/office/drawing/2014/main" id="{FF3782D3-BCA3-4DBA-B46C-1AC17B4527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94577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Green rice fields" title="Green rice fields">
            <a:extLst>
              <a:ext uri="{FF2B5EF4-FFF2-40B4-BE49-F238E27FC236}">
                <a16:creationId xmlns="" xmlns:a16="http://schemas.microsoft.com/office/drawing/2014/main" id="{6B340BE6-E2A9-41BF-A986-77BC378EE5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10" name="Title 9" hidden="1">
            <a:extLst>
              <a:ext uri="{FF2B5EF4-FFF2-40B4-BE49-F238E27FC236}">
                <a16:creationId xmlns="" xmlns:a16="http://schemas.microsoft.com/office/drawing/2014/main" id="{52513E4A-F63D-4A30-AB4A-9C3EC116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="" xmlns:a16="http://schemas.microsoft.com/office/drawing/2014/main" id="{2065A35A-C57B-453D-BF8A-7C8AA18B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FB0B522-F314-40DB-951B-BF090901EBFE}"/>
              </a:ext>
            </a:extLst>
          </p:cNvPr>
          <p:cNvSpPr txBox="1"/>
          <p:nvPr/>
        </p:nvSpPr>
        <p:spPr>
          <a:xfrm>
            <a:off x="691979" y="3350410"/>
            <a:ext cx="2795713" cy="41170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2800" b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28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28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1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2800" spc="300" baseline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="" xmlns:a16="http://schemas.microsoft.com/office/drawing/2014/main" id="{551A2C98-AF4A-453D-882B-3123746E8A4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64575" y="3906982"/>
            <a:ext cx="28505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Placeholder 11" descr="Green fern" title="Green fern">
            <a:extLst>
              <a:ext uri="{FF2B5EF4-FFF2-40B4-BE49-F238E27FC236}">
                <a16:creationId xmlns="" xmlns:a16="http://schemas.microsoft.com/office/drawing/2014/main" id="{4323005A-5C0E-47CB-A851-80B7F2A01FA9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1.1.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Sơ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cấu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7649933"/>
              </p:ext>
            </p:extLst>
          </p:nvPr>
        </p:nvGraphicFramePr>
        <p:xfrm>
          <a:off x="385763" y="1528763"/>
          <a:ext cx="11386236" cy="1076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5592" y="3500438"/>
            <a:ext cx="2509232" cy="2763624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473970" y="3943347"/>
            <a:ext cx="2837557" cy="1771650"/>
            <a:chOff x="242887" y="4157663"/>
            <a:chExt cx="2837557" cy="1771650"/>
          </a:xfrm>
        </p:grpSpPr>
        <p:pic>
          <p:nvPicPr>
            <p:cNvPr id="2050" name="Picture 2" descr="Image result for temperature icon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887" y="4255641"/>
              <a:ext cx="1414462" cy="1414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Related image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0026" y="4157663"/>
              <a:ext cx="1610418" cy="16104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516834" y="4157663"/>
              <a:ext cx="2426391" cy="177165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lg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Down Arrow 14"/>
          <p:cNvSpPr/>
          <p:nvPr/>
        </p:nvSpPr>
        <p:spPr>
          <a:xfrm>
            <a:off x="10003032" y="2686047"/>
            <a:ext cx="514351" cy="741930"/>
          </a:xfrm>
          <a:prstGeom prst="downArrow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 flipV="1">
            <a:off x="1631256" y="2686047"/>
            <a:ext cx="514351" cy="1112895"/>
          </a:xfrm>
          <a:prstGeom prst="downArrow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37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1.2.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DHT11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16834" y="2343507"/>
            <a:ext cx="3992082" cy="475812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2400" dirty="0" smtClean="0">
                <a:latin typeface="Calibri" panose="020F0502020204030204" pitchFamily="34" charset="0"/>
              </a:rPr>
              <a:t>Chi </a:t>
            </a:r>
            <a:r>
              <a:rPr lang="en-US" sz="2400" dirty="0" err="1" smtClean="0">
                <a:latin typeface="Calibri" panose="020F0502020204030204" pitchFamily="34" charset="0"/>
              </a:rPr>
              <a:t>phí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thấp</a:t>
            </a:r>
            <a:endParaRPr lang="en-US" sz="2400" dirty="0" smtClean="0">
              <a:latin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2400" dirty="0" err="1" smtClean="0">
                <a:latin typeface="Calibri" panose="020F0502020204030204" pitchFamily="34" charset="0"/>
              </a:rPr>
              <a:t>Giao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tiếp</a:t>
            </a:r>
            <a:r>
              <a:rPr lang="en-US" sz="2400" dirty="0" smtClean="0">
                <a:latin typeface="Calibri" panose="020F0502020204030204" pitchFamily="34" charset="0"/>
              </a:rPr>
              <a:t> 1-wire</a:t>
            </a:r>
          </a:p>
          <a:p>
            <a:pPr>
              <a:lnSpc>
                <a:spcPct val="200000"/>
              </a:lnSpc>
            </a:pPr>
            <a:r>
              <a:rPr lang="en-US" sz="2400" dirty="0" err="1" smtClean="0">
                <a:latin typeface="Calibri" panose="020F0502020204030204" pitchFamily="34" charset="0"/>
              </a:rPr>
              <a:t>Bộ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tiền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xử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lý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tín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hiệu</a:t>
            </a:r>
            <a:endParaRPr lang="en-US" sz="2400" dirty="0">
              <a:latin typeface="Calibri" panose="020F0502020204030204" pitchFamily="34" charset="0"/>
            </a:endParaRPr>
          </a:p>
        </p:txBody>
      </p:sp>
      <p:pic>
        <p:nvPicPr>
          <p:cNvPr id="5" name="Picture 4" descr="Káº¿t quáº£ hÃ¬nh áº£nh cho cáº£m biáº¿n dht1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1415" y="1924723"/>
            <a:ext cx="3306183" cy="33061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24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1.2.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DHT11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/>
              <p:cNvSpPr>
                <a:spLocks noGrp="1"/>
              </p:cNvSpPr>
              <p:nvPr>
                <p:ph idx="1"/>
              </p:nvPr>
            </p:nvSpPr>
            <p:spPr>
              <a:xfrm>
                <a:off x="516833" y="1198750"/>
                <a:ext cx="11255165" cy="4758128"/>
              </a:xfrm>
            </p:spPr>
            <p:txBody>
              <a:bodyPr/>
              <a:lstStyle/>
              <a:p>
                <a:pPr marL="0" indent="0">
                  <a:lnSpc>
                    <a:spcPct val="200000"/>
                  </a:lnSpc>
                  <a:buNone/>
                </a:pPr>
                <a:r>
                  <a:rPr lang="en-US" sz="3000" b="1" dirty="0" smtClean="0">
                    <a:latin typeface="Calibri" panose="020F0502020204030204" pitchFamily="34" charset="0"/>
                  </a:rPr>
                  <a:t>Thông </a:t>
                </a:r>
                <a:r>
                  <a:rPr lang="en-US" sz="3000" b="1" dirty="0" err="1" smtClean="0">
                    <a:latin typeface="Calibri" panose="020F0502020204030204" pitchFamily="34" charset="0"/>
                  </a:rPr>
                  <a:t>số</a:t>
                </a:r>
                <a:r>
                  <a:rPr lang="en-US" sz="3000" b="1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3000" b="1" dirty="0" err="1" smtClean="0">
                    <a:latin typeface="Calibri" panose="020F0502020204030204" pitchFamily="34" charset="0"/>
                  </a:rPr>
                  <a:t>kỹ</a:t>
                </a:r>
                <a:r>
                  <a:rPr lang="en-US" sz="3000" b="1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3000" b="1" dirty="0" err="1" smtClean="0">
                    <a:latin typeface="Calibri" panose="020F0502020204030204" pitchFamily="34" charset="0"/>
                  </a:rPr>
                  <a:t>thuật</a:t>
                </a:r>
                <a:r>
                  <a:rPr lang="en-US" sz="3000" b="1" dirty="0" smtClean="0">
                    <a:latin typeface="Calibri" panose="020F0502020204030204" pitchFamily="34" charset="0"/>
                  </a:rPr>
                  <a:t>:</a:t>
                </a:r>
              </a:p>
              <a:p>
                <a:pPr>
                  <a:lnSpc>
                    <a:spcPct val="200000"/>
                  </a:lnSpc>
                </a:pPr>
                <a:r>
                  <a:rPr lang="en-US" sz="2400" dirty="0" err="1" smtClean="0">
                    <a:latin typeface="Calibri" panose="020F0502020204030204" pitchFamily="34" charset="0"/>
                  </a:rPr>
                  <a:t>Điện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áp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hoạt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động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: 3V – 5V (DC)</a:t>
                </a:r>
              </a:p>
              <a:p>
                <a:pPr>
                  <a:lnSpc>
                    <a:spcPct val="200000"/>
                  </a:lnSpc>
                </a:pPr>
                <a:r>
                  <a:rPr lang="en-US" sz="2400" dirty="0" err="1" smtClean="0">
                    <a:latin typeface="Calibri" panose="020F0502020204030204" pitchFamily="34" charset="0"/>
                  </a:rPr>
                  <a:t>Dải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nhiệt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độ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hoạt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động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°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−50°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 smtClean="0">
                    <a:latin typeface="Calibri" panose="020F0502020204030204" pitchFamily="34" charset="0"/>
                  </a:rPr>
                  <a:t>,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sai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số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2°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endParaRPr lang="en-US" sz="2400" dirty="0" smtClean="0">
                  <a:latin typeface="Calibri" panose="020F0502020204030204" pitchFamily="34" charset="0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en-US" sz="2400" dirty="0" err="1" smtClean="0">
                    <a:latin typeface="Calibri" panose="020F0502020204030204" pitchFamily="34" charset="0"/>
                  </a:rPr>
                  <a:t>Dải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độ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ẩm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hoạt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động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20% −90%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𝑅𝐻</m:t>
                    </m:r>
                  </m:oMath>
                </a14:m>
                <a:r>
                  <a:rPr lang="en-US" sz="2400" dirty="0" smtClean="0">
                    <a:latin typeface="Calibri" panose="020F0502020204030204" pitchFamily="34" charset="0"/>
                  </a:rPr>
                  <a:t>,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sai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:r>
                  <a:rPr lang="en-US" sz="2400" dirty="0" err="1" smtClean="0">
                    <a:latin typeface="Calibri" panose="020F0502020204030204" pitchFamily="34" charset="0"/>
                  </a:rPr>
                  <a:t>số</a:t>
                </a:r>
                <a:r>
                  <a:rPr lang="en-US" sz="2400" dirty="0" smtClean="0">
                    <a:latin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±5%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𝑅𝐻</m:t>
                    </m:r>
                  </m:oMath>
                </a14:m>
                <a:endParaRPr lang="en-US" sz="2400" dirty="0">
                  <a:latin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9" name="Content Placeholder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6833" y="1198750"/>
                <a:ext cx="11255165" cy="4758128"/>
              </a:xfrm>
              <a:blipFill rotWithShape="0">
                <a:blip r:embed="rId2"/>
                <a:stretch>
                  <a:fillRect l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455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1.2.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DHT11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16834" y="1334978"/>
            <a:ext cx="3992082" cy="4758128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sz="3000" b="1" dirty="0" err="1" smtClean="0">
                <a:latin typeface="Calibri" panose="020F0502020204030204" pitchFamily="34" charset="0"/>
              </a:rPr>
              <a:t>Cấu</a:t>
            </a:r>
            <a:r>
              <a:rPr lang="en-US" sz="3000" b="1" dirty="0" smtClean="0">
                <a:latin typeface="Calibri" panose="020F0502020204030204" pitchFamily="34" charset="0"/>
              </a:rPr>
              <a:t> </a:t>
            </a:r>
            <a:r>
              <a:rPr lang="en-US" sz="3000" b="1" dirty="0" err="1" smtClean="0">
                <a:latin typeface="Calibri" panose="020F0502020204030204" pitchFamily="34" charset="0"/>
              </a:rPr>
              <a:t>tạo</a:t>
            </a:r>
            <a:r>
              <a:rPr lang="en-US" sz="3000" b="1" dirty="0" smtClean="0">
                <a:latin typeface="Calibri" panose="020F0502020204030204" pitchFamily="34" charset="0"/>
              </a:rPr>
              <a:t>:</a:t>
            </a:r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877" y="1334978"/>
            <a:ext cx="7656836" cy="47581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05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1.2.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DHT11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16833" y="1334978"/>
            <a:ext cx="4377895" cy="4758128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sz="3000" b="1" dirty="0" err="1" smtClean="0">
                <a:latin typeface="Calibri" panose="020F0502020204030204" pitchFamily="34" charset="0"/>
              </a:rPr>
              <a:t>Đo</a:t>
            </a:r>
            <a:r>
              <a:rPr lang="en-US" sz="3000" b="1" dirty="0" smtClean="0">
                <a:latin typeface="Calibri" panose="020F0502020204030204" pitchFamily="34" charset="0"/>
              </a:rPr>
              <a:t> </a:t>
            </a:r>
            <a:r>
              <a:rPr lang="en-US" sz="3000" b="1" dirty="0" err="1" smtClean="0">
                <a:latin typeface="Calibri" panose="020F0502020204030204" pitchFamily="34" charset="0"/>
              </a:rPr>
              <a:t>độ</a:t>
            </a:r>
            <a:r>
              <a:rPr lang="en-US" sz="3000" b="1" dirty="0" smtClean="0">
                <a:latin typeface="Calibri" panose="020F0502020204030204" pitchFamily="34" charset="0"/>
              </a:rPr>
              <a:t> </a:t>
            </a:r>
            <a:r>
              <a:rPr lang="en-US" sz="3000" b="1" dirty="0" err="1" smtClean="0">
                <a:latin typeface="Calibri" panose="020F0502020204030204" pitchFamily="34" charset="0"/>
              </a:rPr>
              <a:t>ẩm</a:t>
            </a:r>
            <a:r>
              <a:rPr lang="en-US" sz="3000" b="1" dirty="0" smtClean="0">
                <a:latin typeface="Calibri" panose="020F0502020204030204" pitchFamily="34" charset="0"/>
              </a:rPr>
              <a:t>:</a:t>
            </a:r>
          </a:p>
          <a:p>
            <a:pPr>
              <a:lnSpc>
                <a:spcPct val="200000"/>
              </a:lnSpc>
            </a:pPr>
            <a:r>
              <a:rPr lang="en-US" sz="2000" dirty="0" err="1" smtClean="0">
                <a:latin typeface="Calibri" panose="020F0502020204030204" pitchFamily="34" charset="0"/>
              </a:rPr>
              <a:t>Gồm</a:t>
            </a:r>
            <a:r>
              <a:rPr lang="en-US" sz="2000" dirty="0" smtClean="0">
                <a:latin typeface="Calibri" panose="020F0502020204030204" pitchFamily="34" charset="0"/>
              </a:rPr>
              <a:t> 2 </a:t>
            </a:r>
            <a:r>
              <a:rPr lang="en-US" sz="2000" dirty="0" err="1" smtClean="0">
                <a:latin typeface="Calibri" panose="020F0502020204030204" pitchFamily="34" charset="0"/>
              </a:rPr>
              <a:t>điện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cực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với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chất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giữ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ẩm</a:t>
            </a:r>
            <a:r>
              <a:rPr lang="en-US" sz="2000" dirty="0" smtClean="0">
                <a:latin typeface="Calibri" panose="020F0502020204030204" pitchFamily="34" charset="0"/>
              </a:rPr>
              <a:t> ở </a:t>
            </a:r>
            <a:r>
              <a:rPr lang="en-US" sz="2000" dirty="0" err="1" smtClean="0">
                <a:latin typeface="Calibri" panose="020F0502020204030204" pitchFamily="34" charset="0"/>
              </a:rPr>
              <a:t>giữa</a:t>
            </a:r>
            <a:r>
              <a:rPr lang="en-US" sz="2000" dirty="0" smtClean="0">
                <a:latin typeface="Calibri" panose="020F0502020204030204" pitchFamily="34" charset="0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2000" dirty="0" err="1" smtClean="0">
                <a:latin typeface="Calibri" panose="020F0502020204030204" pitchFamily="34" charset="0"/>
              </a:rPr>
              <a:t>Độ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ẩm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thay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đổi</a:t>
            </a:r>
            <a:r>
              <a:rPr lang="en-US" sz="2000" dirty="0" smtClean="0">
                <a:latin typeface="Calibri" panose="020F0502020204030204" pitchFamily="34" charset="0"/>
              </a:rPr>
              <a:t> -&gt; </a:t>
            </a:r>
            <a:r>
              <a:rPr lang="en-US" sz="2000" dirty="0" err="1" smtClean="0">
                <a:latin typeface="Calibri" panose="020F0502020204030204" pitchFamily="34" charset="0"/>
              </a:rPr>
              <a:t>độ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dẫn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điện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của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chất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giữ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ẩm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thay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đổi</a:t>
            </a:r>
            <a:r>
              <a:rPr lang="en-US" sz="2000" dirty="0" smtClean="0">
                <a:latin typeface="Calibri" panose="020F0502020204030204" pitchFamily="34" charset="0"/>
              </a:rPr>
              <a:t> -&gt; </a:t>
            </a:r>
            <a:r>
              <a:rPr lang="en-US" sz="2000" dirty="0" err="1" smtClean="0">
                <a:latin typeface="Calibri" panose="020F0502020204030204" pitchFamily="34" charset="0"/>
              </a:rPr>
              <a:t>điện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trở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thay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đổi</a:t>
            </a:r>
            <a:r>
              <a:rPr lang="en-US" sz="2000" dirty="0" smtClean="0">
                <a:latin typeface="Calibri" panose="020F0502020204030204" pitchFamily="34" charset="0"/>
              </a:rPr>
              <a:t>.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348" y="2128354"/>
            <a:ext cx="6265652" cy="38286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606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1.2.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DHT11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16834" y="1334978"/>
            <a:ext cx="7784204" cy="4758128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sz="3000" b="1" dirty="0" err="1" smtClean="0">
                <a:latin typeface="Calibri" panose="020F0502020204030204" pitchFamily="34" charset="0"/>
              </a:rPr>
              <a:t>Đo</a:t>
            </a:r>
            <a:r>
              <a:rPr lang="en-US" sz="3000" b="1" dirty="0" smtClean="0">
                <a:latin typeface="Calibri" panose="020F0502020204030204" pitchFamily="34" charset="0"/>
              </a:rPr>
              <a:t> </a:t>
            </a:r>
            <a:r>
              <a:rPr lang="en-US" sz="3000" b="1" dirty="0" err="1" smtClean="0">
                <a:latin typeface="Calibri" panose="020F0502020204030204" pitchFamily="34" charset="0"/>
              </a:rPr>
              <a:t>nhiệt</a:t>
            </a:r>
            <a:r>
              <a:rPr lang="en-US" sz="3000" b="1" dirty="0" smtClean="0">
                <a:latin typeface="Calibri" panose="020F0502020204030204" pitchFamily="34" charset="0"/>
              </a:rPr>
              <a:t> </a:t>
            </a:r>
            <a:r>
              <a:rPr lang="en-US" sz="3000" b="1" dirty="0" err="1" smtClean="0">
                <a:latin typeface="Calibri" panose="020F0502020204030204" pitchFamily="34" charset="0"/>
              </a:rPr>
              <a:t>độ</a:t>
            </a:r>
            <a:r>
              <a:rPr lang="en-US" sz="3000" b="1" dirty="0" smtClean="0">
                <a:latin typeface="Calibri" panose="020F0502020204030204" pitchFamily="34" charset="0"/>
              </a:rPr>
              <a:t>:</a:t>
            </a:r>
          </a:p>
          <a:p>
            <a:pPr>
              <a:lnSpc>
                <a:spcPct val="200000"/>
              </a:lnSpc>
            </a:pPr>
            <a:r>
              <a:rPr lang="en-US" sz="2000" dirty="0" err="1">
                <a:latin typeface="Calibri" panose="020F0502020204030204" pitchFamily="34" charset="0"/>
              </a:rPr>
              <a:t>Gồm</a:t>
            </a:r>
            <a:r>
              <a:rPr lang="en-US" sz="2000" dirty="0">
                <a:latin typeface="Calibri" panose="020F0502020204030204" pitchFamily="34" charset="0"/>
              </a:rPr>
              <a:t> 1 </a:t>
            </a:r>
            <a:r>
              <a:rPr lang="en-US" sz="2000" dirty="0" err="1">
                <a:latin typeface="Calibri" panose="020F0502020204030204" pitchFamily="34" charset="0"/>
              </a:rPr>
              <a:t>cảm</a:t>
            </a:r>
            <a:r>
              <a:rPr lang="en-US" sz="2000" dirty="0">
                <a:latin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</a:rPr>
              <a:t>biến</a:t>
            </a:r>
            <a:r>
              <a:rPr lang="en-US" sz="2000" dirty="0">
                <a:latin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</a:rPr>
              <a:t>nhiệt</a:t>
            </a:r>
            <a:r>
              <a:rPr lang="en-US" sz="2000" dirty="0">
                <a:latin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</a:rPr>
              <a:t>độ</a:t>
            </a:r>
            <a:r>
              <a:rPr lang="en-US" sz="2000" dirty="0">
                <a:latin typeface="Calibri" panose="020F0502020204030204" pitchFamily="34" charset="0"/>
              </a:rPr>
              <a:t> </a:t>
            </a:r>
            <a:r>
              <a:rPr lang="en-US" sz="2000" dirty="0" smtClean="0">
                <a:latin typeface="Calibri" panose="020F0502020204030204" pitchFamily="34" charset="0"/>
              </a:rPr>
              <a:t>NTC (</a:t>
            </a:r>
            <a:r>
              <a:rPr lang="en-US" sz="2000" dirty="0">
                <a:latin typeface="Calibri" panose="020F0502020204030204" pitchFamily="34" charset="0"/>
              </a:rPr>
              <a:t>Negative Temperature </a:t>
            </a:r>
            <a:r>
              <a:rPr lang="en-US" sz="2000" dirty="0" err="1" smtClean="0">
                <a:latin typeface="Calibri" panose="020F0502020204030204" pitchFamily="34" charset="0"/>
              </a:rPr>
              <a:t>Coeficient</a:t>
            </a:r>
            <a:r>
              <a:rPr lang="en-US" sz="2000" dirty="0" smtClean="0">
                <a:latin typeface="Calibri" panose="020F0502020204030204" pitchFamily="34" charset="0"/>
              </a:rPr>
              <a:t>).</a:t>
            </a:r>
          </a:p>
          <a:p>
            <a:pPr>
              <a:lnSpc>
                <a:spcPct val="200000"/>
              </a:lnSpc>
            </a:pPr>
            <a:endParaRPr lang="en-US" sz="2000" dirty="0" smtClean="0">
              <a:latin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2000" dirty="0" err="1" smtClean="0">
                <a:latin typeface="Calibri" panose="020F0502020204030204" pitchFamily="34" charset="0"/>
              </a:rPr>
              <a:t>Có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khả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năng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tạo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thay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đổi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lớn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trong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điện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trở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với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sự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thay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đổi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nhỏ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trong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nhiệt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độ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nhờ</a:t>
            </a:r>
            <a:r>
              <a:rPr lang="en-US" sz="2000" dirty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vật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liệu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đặc</a:t>
            </a:r>
            <a:r>
              <a:rPr lang="en-US" sz="2000" dirty="0" smtClean="0">
                <a:latin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</a:rPr>
              <a:t>biệt</a:t>
            </a:r>
            <a:r>
              <a:rPr lang="en-US" sz="2000" dirty="0" smtClean="0">
                <a:latin typeface="Calibri" panose="020F0502020204030204" pitchFamily="34" charset="0"/>
              </a:rPr>
              <a:t>.</a:t>
            </a:r>
            <a:endParaRPr lang="en-US" sz="2000" dirty="0">
              <a:latin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endParaRPr lang="en-US" sz="2400" b="1" dirty="0" smtClean="0">
              <a:latin typeface="Calibri" panose="020F0502020204030204" pitchFamily="34" charset="0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765"/>
          <a:stretch/>
        </p:blipFill>
        <p:spPr bwMode="auto">
          <a:xfrm>
            <a:off x="9175827" y="1209311"/>
            <a:ext cx="2596172" cy="2423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87"/>
          <a:stretch/>
        </p:blipFill>
        <p:spPr bwMode="auto">
          <a:xfrm>
            <a:off x="9055687" y="3902301"/>
            <a:ext cx="2716312" cy="2423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446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1.3. PIC16F877A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32000" y="1361872"/>
            <a:ext cx="6111675" cy="475812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>
                <a:latin typeface="Calibri" panose="020F0502020204030204" pitchFamily="34" charset="0"/>
              </a:rPr>
              <a:t>PIC16F877A </a:t>
            </a:r>
            <a:r>
              <a:rPr lang="en-US" sz="2400" dirty="0" err="1" smtClean="0">
                <a:latin typeface="Calibri" panose="020F0502020204030204" pitchFamily="34" charset="0"/>
              </a:rPr>
              <a:t>khá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phổ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biến</a:t>
            </a:r>
            <a:r>
              <a:rPr lang="en-US" sz="2400" dirty="0" smtClean="0">
                <a:latin typeface="Calibri" panose="020F0502020204030204" pitchFamily="34" charset="0"/>
              </a:rPr>
              <a:t>, </a:t>
            </a:r>
            <a:r>
              <a:rPr lang="en-US" sz="2400" dirty="0" err="1" smtClean="0">
                <a:latin typeface="Calibri" panose="020F0502020204030204" pitchFamily="34" charset="0"/>
              </a:rPr>
              <a:t>đầy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đủ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chức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năng</a:t>
            </a:r>
            <a:r>
              <a:rPr lang="en-US" sz="2400" dirty="0" smtClean="0">
                <a:latin typeface="Calibri" panose="020F0502020204030204" pitchFamily="34" charset="0"/>
              </a:rPr>
              <a:t>, </a:t>
            </a:r>
            <a:r>
              <a:rPr lang="en-US" sz="2400" dirty="0" err="1" smtClean="0">
                <a:latin typeface="Calibri" panose="020F0502020204030204" pitchFamily="34" charset="0"/>
              </a:rPr>
              <a:t>phù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hợp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với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các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ứng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dụng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cơ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bản</a:t>
            </a:r>
            <a:r>
              <a:rPr lang="en-US" sz="2400" dirty="0" smtClean="0">
                <a:latin typeface="Calibri" panose="020F0502020204030204" pitchFamily="34" charset="0"/>
              </a:rPr>
              <a:t>.</a:t>
            </a:r>
          </a:p>
          <a:p>
            <a:pPr marL="0" indent="0">
              <a:buNone/>
            </a:pPr>
            <a:endParaRPr lang="en-US" sz="2400" dirty="0" smtClean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b="1" dirty="0" err="1" smtClean="0">
                <a:latin typeface="Calibri" panose="020F0502020204030204" pitchFamily="34" charset="0"/>
              </a:rPr>
              <a:t>Một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số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đặc</a:t>
            </a:r>
            <a:r>
              <a:rPr lang="en-US" sz="2400" b="1" dirty="0" smtClean="0">
                <a:latin typeface="Calibri" panose="020F0502020204030204" pitchFamily="34" charset="0"/>
              </a:rPr>
              <a:t> </a:t>
            </a:r>
            <a:r>
              <a:rPr lang="en-US" sz="2400" b="1" dirty="0" err="1" smtClean="0">
                <a:latin typeface="Calibri" panose="020F0502020204030204" pitchFamily="34" charset="0"/>
              </a:rPr>
              <a:t>điểm</a:t>
            </a:r>
            <a:r>
              <a:rPr lang="en-US" sz="2400" b="1" dirty="0" smtClean="0">
                <a:latin typeface="Calibri" panose="020F0502020204030204" pitchFamily="34" charset="0"/>
              </a:rPr>
              <a:t> PIC16F877A:</a:t>
            </a:r>
          </a:p>
          <a:p>
            <a:r>
              <a:rPr lang="en-US" sz="2400" dirty="0" smtClean="0">
                <a:latin typeface="Calibri" panose="020F0502020204030204" pitchFamily="34" charset="0"/>
              </a:rPr>
              <a:t>VĐK 8 bit </a:t>
            </a:r>
            <a:r>
              <a:rPr lang="en-US" sz="2400" dirty="0" err="1" smtClean="0">
                <a:latin typeface="Calibri" panose="020F0502020204030204" pitchFamily="34" charset="0"/>
              </a:rPr>
              <a:t>tầm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trung</a:t>
            </a:r>
            <a:r>
              <a:rPr lang="en-US" sz="2400" dirty="0" smtClean="0">
                <a:latin typeface="Calibri" panose="020F0502020204030204" pitchFamily="34" charset="0"/>
              </a:rPr>
              <a:t>.</a:t>
            </a:r>
          </a:p>
          <a:p>
            <a:endParaRPr lang="en-US" sz="2400" dirty="0" smtClean="0">
              <a:latin typeface="Calibri" panose="020F0502020204030204" pitchFamily="34" charset="0"/>
            </a:endParaRPr>
          </a:p>
          <a:p>
            <a:r>
              <a:rPr lang="en-US" sz="2400" dirty="0" smtClean="0">
                <a:latin typeface="Calibri" panose="020F0502020204030204" pitchFamily="34" charset="0"/>
              </a:rPr>
              <a:t>RISC CPU </a:t>
            </a:r>
            <a:r>
              <a:rPr lang="en-US" sz="2400" dirty="0" err="1" smtClean="0">
                <a:latin typeface="Calibri" panose="020F0502020204030204" pitchFamily="34" charset="0"/>
              </a:rPr>
              <a:t>hiệu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suất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</a:rPr>
              <a:t>cao</a:t>
            </a:r>
            <a:r>
              <a:rPr lang="en-US" sz="2400" dirty="0" smtClean="0">
                <a:latin typeface="Calibri" panose="020F0502020204030204" pitchFamily="34" charset="0"/>
              </a:rPr>
              <a:t>.</a:t>
            </a:r>
            <a:endParaRPr lang="en-US" sz="2400" dirty="0">
              <a:latin typeface="Calibri" panose="020F0502020204030204" pitchFamily="34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570" y="1738585"/>
            <a:ext cx="4918429" cy="43761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527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0</TotalTime>
  <Words>957</Words>
  <Application>Microsoft Office PowerPoint</Application>
  <PresentationFormat>Widescreen</PresentationFormat>
  <Paragraphs>219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Calibri</vt:lpstr>
      <vt:lpstr>Cambria Math</vt:lpstr>
      <vt:lpstr>Consolas</vt:lpstr>
      <vt:lpstr>Corbel</vt:lpstr>
      <vt:lpstr>Garamond</vt:lpstr>
      <vt:lpstr>Times New Roman</vt:lpstr>
      <vt:lpstr>UTM Americana EB</vt:lpstr>
      <vt:lpstr>UTM Khuccamta</vt:lpstr>
      <vt:lpstr>Office Theme</vt:lpstr>
      <vt:lpstr>ĐO NHIỆT ĐỘ, ĐỘ ẨM  PIC16F877A  DHT11</vt:lpstr>
      <vt:lpstr>Tổng quan    Section 1</vt:lpstr>
      <vt:lpstr>1.1. Sơ đồ cấu trúc hệ thống</vt:lpstr>
      <vt:lpstr>1.2. Cảm biến DHT11</vt:lpstr>
      <vt:lpstr>1.2. Cảm biến DHT11</vt:lpstr>
      <vt:lpstr>1.2. Cảm biến DHT11</vt:lpstr>
      <vt:lpstr>1.2. Cảm biến DHT11</vt:lpstr>
      <vt:lpstr>1.2. Cảm biến DHT11</vt:lpstr>
      <vt:lpstr>1.3. PIC16F877A</vt:lpstr>
      <vt:lpstr>1.4. Giao tiếp </vt:lpstr>
      <vt:lpstr>1.4. Giao tiếp </vt:lpstr>
      <vt:lpstr>1.4. Giao tiếp </vt:lpstr>
      <vt:lpstr>Phát triển  Section 2</vt:lpstr>
      <vt:lpstr>2.1. Mô phỏng trên Proteus </vt:lpstr>
      <vt:lpstr>2.2. Lập trình cho PIC16F877A</vt:lpstr>
      <vt:lpstr>2.2. Lập trình cho PIC16F877A</vt:lpstr>
      <vt:lpstr>2.2. Lập trình cho PIC16F877A</vt:lpstr>
      <vt:lpstr>2.3. Làm mạch in sử dụng Altium</vt:lpstr>
      <vt:lpstr>2.3. Làm mạch in sử dụng Altium</vt:lpstr>
      <vt:lpstr>2.4. Giao tiếp với PC bằng UART </vt:lpstr>
      <vt:lpstr>2.5. Lập trình giao diện sử dụng Qt Widgets </vt:lpstr>
      <vt:lpstr>2.5. Lập trình giao diện sử dụng Qt Widgets </vt:lpstr>
      <vt:lpstr>About Us</vt:lpstr>
      <vt:lpstr>Our Promise</vt:lpstr>
      <vt:lpstr>Large Image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2019-05-11T11:17:36Z</dcterms:created>
  <dcterms:modified xsi:type="dcterms:W3CDTF">2019-05-12T15:30:12Z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